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.jpg" descr="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279466"/>
            <a:ext cx="13004801" cy="489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jpeg" descr="image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"/>
            <a:ext cx="13004801" cy="1115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.jpg" descr="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279466"/>
            <a:ext cx="13004801" cy="48993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9834880" y="9354835"/>
            <a:ext cx="3034454" cy="339202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130048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21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3537" y="-1"/>
            <a:ext cx="1524490" cy="11153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5" name="Group"/>
          <p:cNvGrpSpPr/>
          <p:nvPr/>
        </p:nvGrpSpPr>
        <p:grpSpPr>
          <a:xfrm>
            <a:off x="155786" y="9516534"/>
            <a:ext cx="12569051" cy="7903"/>
            <a:chOff x="0" y="169600"/>
            <a:chExt cx="12569049" cy="7902"/>
          </a:xfrm>
        </p:grpSpPr>
        <p:sp>
          <p:nvSpPr>
            <p:cNvPr id="122" name="ILL College 7 seminar on SINE2020 WP8 work"/>
            <p:cNvSpPr/>
            <p:nvPr/>
          </p:nvSpPr>
          <p:spPr>
            <a:xfrm>
              <a:off x="6321778" y="169600"/>
              <a:ext cx="62472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1300480">
                <a:defRPr b="0" sz="1600">
                  <a:solidFill>
                    <a:srgbClr val="898989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ILL College 7 seminar on SINE2020 WP8 work</a:t>
              </a:r>
            </a:p>
          </p:txBody>
        </p:sp>
        <p:sp>
          <p:nvSpPr>
            <p:cNvPr id="123" name="Footer Placeholder 4"/>
            <p:cNvSpPr/>
            <p:nvPr/>
          </p:nvSpPr>
          <p:spPr>
            <a:xfrm>
              <a:off x="841198" y="177502"/>
              <a:ext cx="59534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algn="r" defTabSz="1300480">
                <a:defRPr b="0" sz="1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This project was funded by the European Union (GA no. 654000)</a:t>
              </a:r>
            </a:p>
          </p:txBody>
        </p:sp>
        <p:sp>
          <p:nvSpPr>
            <p:cNvPr id="124" name="18/11/19"/>
            <p:cNvSpPr/>
            <p:nvPr/>
          </p:nvSpPr>
          <p:spPr>
            <a:xfrm>
              <a:off x="0" y="169600"/>
              <a:ext cx="39240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algn="l" defTabSz="1300480">
                <a:defRPr b="0" sz="1600">
                  <a:solidFill>
                    <a:srgbClr val="898989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18/11/19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99" y="46467"/>
            <a:ext cx="464673" cy="650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97616" y="35779"/>
            <a:ext cx="1630071" cy="893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9956" y="-1"/>
            <a:ext cx="480008" cy="650543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itle Text"/>
          <p:cNvSpPr txBox="1"/>
          <p:nvPr>
            <p:ph type="title"/>
          </p:nvPr>
        </p:nvSpPr>
        <p:spPr>
          <a:xfrm>
            <a:off x="1861421" y="-49256"/>
            <a:ext cx="7620626" cy="699798"/>
          </a:xfrm>
          <a:prstGeom prst="rect">
            <a:avLst/>
          </a:prstGeom>
        </p:spPr>
        <p:txBody>
          <a:bodyPr lIns="0" tIns="0" rIns="0" bIns="0"/>
          <a:lstStyle>
            <a:lvl1pPr defTabSz="1180267">
              <a:defRPr spc="-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idx="1"/>
          </p:nvPr>
        </p:nvSpPr>
        <p:spPr>
          <a:xfrm>
            <a:off x="653273" y="2283399"/>
            <a:ext cx="11709277" cy="5659245"/>
          </a:xfrm>
          <a:prstGeom prst="rect">
            <a:avLst/>
          </a:prstGeom>
        </p:spPr>
        <p:txBody>
          <a:bodyPr lIns="0" tIns="0" rIns="0" bIns="0" anchor="t"/>
          <a:lstStyle>
            <a:lvl1pPr marL="512999" indent="-404999" defTabSz="1180267">
              <a:spcBef>
                <a:spcPts val="1800"/>
              </a:spcBef>
              <a:buClr>
                <a:srgbClr val="000000"/>
              </a:buClr>
              <a:buSzPct val="45000"/>
              <a:buChar char="●"/>
              <a:defRPr spc="-1" sz="4000">
                <a:latin typeface="Arial"/>
                <a:ea typeface="Arial"/>
                <a:cs typeface="Arial"/>
                <a:sym typeface="Arial"/>
              </a:defRPr>
            </a:lvl1pPr>
            <a:lvl2pPr marL="1002857" indent="-462857" defTabSz="1180267">
              <a:spcBef>
                <a:spcPts val="1800"/>
              </a:spcBef>
              <a:buClr>
                <a:srgbClr val="000000"/>
              </a:buClr>
              <a:buSzPct val="75000"/>
              <a:buFont typeface="Wingdings"/>
              <a:buChar char=""/>
              <a:defRPr spc="-1" sz="4000">
                <a:latin typeface="Arial"/>
                <a:ea typeface="Arial"/>
                <a:cs typeface="Arial"/>
                <a:sym typeface="Arial"/>
              </a:defRPr>
            </a:lvl2pPr>
            <a:lvl3pPr marL="1488000" indent="-480000" defTabSz="1180267">
              <a:spcBef>
                <a:spcPts val="1800"/>
              </a:spcBef>
              <a:buClr>
                <a:srgbClr val="000000"/>
              </a:buClr>
              <a:buSzPct val="45000"/>
              <a:buFont typeface="Wingdings"/>
              <a:buChar char=""/>
              <a:defRPr spc="-1" sz="4000">
                <a:latin typeface="Arial"/>
                <a:ea typeface="Arial"/>
                <a:cs typeface="Arial"/>
                <a:sym typeface="Arial"/>
              </a:defRPr>
            </a:lvl3pPr>
            <a:lvl4pPr marL="1943999" indent="-431999" defTabSz="1180267">
              <a:spcBef>
                <a:spcPts val="1800"/>
              </a:spcBef>
              <a:buClr>
                <a:srgbClr val="000000"/>
              </a:buClr>
              <a:buSzPct val="75000"/>
              <a:buFont typeface="Wingdings"/>
              <a:buChar char=""/>
              <a:defRPr spc="-1" sz="4000">
                <a:latin typeface="Arial"/>
                <a:ea typeface="Arial"/>
                <a:cs typeface="Arial"/>
                <a:sym typeface="Arial"/>
              </a:defRPr>
            </a:lvl4pPr>
            <a:lvl5pPr marL="2375999" indent="-431999" defTabSz="1180267">
              <a:spcBef>
                <a:spcPts val="1800"/>
              </a:spcBef>
              <a:buClr>
                <a:srgbClr val="000000"/>
              </a:buClr>
              <a:buSzPct val="45000"/>
              <a:buFont typeface="Wingdings"/>
              <a:buChar char=""/>
              <a:defRPr spc="-1" sz="4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42" name="Group"/>
          <p:cNvGrpSpPr/>
          <p:nvPr/>
        </p:nvGrpSpPr>
        <p:grpSpPr>
          <a:xfrm>
            <a:off x="49199" y="-1"/>
            <a:ext cx="2120765" cy="707697"/>
            <a:chOff x="0" y="0"/>
            <a:chExt cx="2120764" cy="707695"/>
          </a:xfrm>
        </p:grpSpPr>
        <p:pic>
          <p:nvPicPr>
            <p:cNvPr id="137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6467"/>
              <a:ext cx="464673" cy="650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40757" y="0"/>
              <a:ext cx="480008" cy="650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481279" y="28923"/>
              <a:ext cx="1142803" cy="592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" name="Logo color"/>
            <p:cNvSpPr/>
            <p:nvPr/>
          </p:nvSpPr>
          <p:spPr>
            <a:xfrm>
              <a:off x="9317" y="46467"/>
              <a:ext cx="446038" cy="65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60407" tIns="60407" rIns="60407" bIns="60407" numCol="1" anchor="t">
              <a:noAutofit/>
            </a:bodyPr>
            <a:lstStyle/>
            <a:p>
              <a:pPr algn="l" defTabSz="1180267">
                <a:spcBef>
                  <a:spcPts val="1200"/>
                </a:spcBef>
                <a:defRPr b="0" sz="20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4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51929" y="35779"/>
              <a:ext cx="494531" cy="671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74872" y="83673"/>
            <a:ext cx="1462065" cy="994489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9891298" y="9147881"/>
            <a:ext cx="3033180" cy="520701"/>
          </a:xfrm>
          <a:prstGeom prst="rect">
            <a:avLst/>
          </a:prstGeom>
        </p:spPr>
        <p:txBody>
          <a:bodyPr lIns="0" tIns="0" rIns="0" bIns="0"/>
          <a:lstStyle>
            <a:lvl1pPr algn="r" defTabSz="1180267">
              <a:defRPr spc="-1"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5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473438" y="996597"/>
            <a:ext cx="1464932" cy="707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99" y="46467"/>
            <a:ext cx="464673" cy="650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97616" y="35779"/>
            <a:ext cx="1630071" cy="893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9956" y="-1"/>
            <a:ext cx="480008" cy="65054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itle Text"/>
          <p:cNvSpPr txBox="1"/>
          <p:nvPr>
            <p:ph type="title"/>
          </p:nvPr>
        </p:nvSpPr>
        <p:spPr>
          <a:xfrm>
            <a:off x="1861421" y="-49256"/>
            <a:ext cx="7620626" cy="699798"/>
          </a:xfrm>
          <a:prstGeom prst="rect">
            <a:avLst/>
          </a:prstGeom>
        </p:spPr>
        <p:txBody>
          <a:bodyPr lIns="0" tIns="0" rIns="0" bIns="0"/>
          <a:lstStyle>
            <a:lvl1pPr defTabSz="1180267">
              <a:defRPr spc="-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idx="1"/>
          </p:nvPr>
        </p:nvSpPr>
        <p:spPr>
          <a:xfrm>
            <a:off x="653273" y="2283399"/>
            <a:ext cx="11709277" cy="5659245"/>
          </a:xfrm>
          <a:prstGeom prst="rect">
            <a:avLst/>
          </a:prstGeom>
        </p:spPr>
        <p:txBody>
          <a:bodyPr lIns="0" tIns="0" rIns="0" bIns="0"/>
          <a:lstStyle>
            <a:lvl1pPr marL="512999" indent="-404999" defTabSz="1180267">
              <a:spcBef>
                <a:spcPts val="1800"/>
              </a:spcBef>
              <a:buClr>
                <a:srgbClr val="000000"/>
              </a:buClr>
              <a:buSzPct val="45000"/>
              <a:buChar char="●"/>
              <a:defRPr spc="-1" sz="4000">
                <a:latin typeface="Arial"/>
                <a:ea typeface="Arial"/>
                <a:cs typeface="Arial"/>
                <a:sym typeface="Arial"/>
              </a:defRPr>
            </a:lvl1pPr>
            <a:lvl2pPr marL="1002857" indent="-462857" defTabSz="1180267">
              <a:spcBef>
                <a:spcPts val="1800"/>
              </a:spcBef>
              <a:buClr>
                <a:srgbClr val="000000"/>
              </a:buClr>
              <a:buSzPct val="75000"/>
              <a:buFont typeface="Wingdings"/>
              <a:buChar char=""/>
              <a:defRPr spc="-1" sz="4000">
                <a:latin typeface="Arial"/>
                <a:ea typeface="Arial"/>
                <a:cs typeface="Arial"/>
                <a:sym typeface="Arial"/>
              </a:defRPr>
            </a:lvl2pPr>
            <a:lvl3pPr marL="1488000" indent="-480000" defTabSz="1180267">
              <a:spcBef>
                <a:spcPts val="1800"/>
              </a:spcBef>
              <a:buClr>
                <a:srgbClr val="000000"/>
              </a:buClr>
              <a:buSzPct val="45000"/>
              <a:buFont typeface="Wingdings"/>
              <a:buChar char=""/>
              <a:defRPr spc="-1" sz="4000">
                <a:latin typeface="Arial"/>
                <a:ea typeface="Arial"/>
                <a:cs typeface="Arial"/>
                <a:sym typeface="Arial"/>
              </a:defRPr>
            </a:lvl3pPr>
            <a:lvl4pPr marL="1943999" indent="-431999" defTabSz="1180267">
              <a:spcBef>
                <a:spcPts val="1800"/>
              </a:spcBef>
              <a:buClr>
                <a:srgbClr val="000000"/>
              </a:buClr>
              <a:buSzPct val="75000"/>
              <a:buFont typeface="Wingdings"/>
              <a:buChar char=""/>
              <a:defRPr spc="-1" sz="4000">
                <a:latin typeface="Arial"/>
                <a:ea typeface="Arial"/>
                <a:cs typeface="Arial"/>
                <a:sym typeface="Arial"/>
              </a:defRPr>
            </a:lvl4pPr>
            <a:lvl5pPr marL="2375999" indent="-431999" defTabSz="1180267">
              <a:spcBef>
                <a:spcPts val="1800"/>
              </a:spcBef>
              <a:buClr>
                <a:srgbClr val="000000"/>
              </a:buClr>
              <a:buSzPct val="45000"/>
              <a:buFont typeface="Wingdings"/>
              <a:buChar char=""/>
              <a:defRPr spc="-1" sz="4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49199" y="-1"/>
            <a:ext cx="2120765" cy="707697"/>
            <a:chOff x="0" y="0"/>
            <a:chExt cx="2120764" cy="707695"/>
          </a:xfrm>
        </p:grpSpPr>
        <p:pic>
          <p:nvPicPr>
            <p:cNvPr id="157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6467"/>
              <a:ext cx="464673" cy="650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40757" y="0"/>
              <a:ext cx="480008" cy="650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481279" y="28923"/>
              <a:ext cx="1142803" cy="592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Logo color"/>
            <p:cNvSpPr/>
            <p:nvPr/>
          </p:nvSpPr>
          <p:spPr>
            <a:xfrm>
              <a:off x="9317" y="46467"/>
              <a:ext cx="446038" cy="65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60407" tIns="60407" rIns="60407" bIns="60407" numCol="1" anchor="t">
              <a:noAutofit/>
            </a:bodyPr>
            <a:lstStyle/>
            <a:p>
              <a:pPr algn="l" defTabSz="1180267">
                <a:spcBef>
                  <a:spcPts val="1200"/>
                </a:spcBef>
                <a:defRPr b="0" sz="20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51929" y="35779"/>
              <a:ext cx="494531" cy="671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74872" y="83673"/>
            <a:ext cx="1462065" cy="99448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9900157" y="9296698"/>
            <a:ext cx="3033180" cy="520701"/>
          </a:xfrm>
          <a:prstGeom prst="rect">
            <a:avLst/>
          </a:prstGeom>
        </p:spPr>
        <p:txBody>
          <a:bodyPr lIns="0" tIns="0" rIns="0" bIns="0"/>
          <a:lstStyle>
            <a:lvl1pPr algn="r" defTabSz="1180267">
              <a:defRPr spc="-1"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5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473438" y="996597"/>
            <a:ext cx="1464932" cy="707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tif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5.png"/><Relationship Id="rId9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2.tif"/><Relationship Id="rId8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5" name="image5.pdf" descr="image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9429" y="278803"/>
            <a:ext cx="6097430" cy="358959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CustomShape 2"/>
          <p:cNvSpPr txBox="1"/>
          <p:nvPr/>
        </p:nvSpPr>
        <p:spPr>
          <a:xfrm>
            <a:off x="1121198" y="6644493"/>
            <a:ext cx="10774357" cy="581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8026" tIns="118026" rIns="118026" bIns="118026">
            <a:spAutoFit/>
          </a:bodyPr>
          <a:lstStyle>
            <a:lvl1pPr defTabSz="1180267">
              <a:defRPr spc="-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Heading toward the GPU’s….</a:t>
            </a:r>
          </a:p>
        </p:txBody>
      </p:sp>
      <p:sp>
        <p:nvSpPr>
          <p:cNvPr id="177" name="TextShape 3"/>
          <p:cNvSpPr txBox="1"/>
          <p:nvPr/>
        </p:nvSpPr>
        <p:spPr>
          <a:xfrm>
            <a:off x="3220587" y="8457035"/>
            <a:ext cx="6575114" cy="43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084" tIns="58084" rIns="58084" bIns="58084">
            <a:spAutoFit/>
          </a:bodyPr>
          <a:lstStyle>
            <a:lvl1pPr defTabSz="1180267">
              <a:defRPr b="0" spc="-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Peter Willendrup (pkwi@fysik.dtu.dk)</a:t>
            </a:r>
          </a:p>
        </p:txBody>
      </p:sp>
      <p:grpSp>
        <p:nvGrpSpPr>
          <p:cNvPr id="180" name="Group"/>
          <p:cNvGrpSpPr/>
          <p:nvPr/>
        </p:nvGrpSpPr>
        <p:grpSpPr>
          <a:xfrm>
            <a:off x="2167311" y="2082478"/>
            <a:ext cx="3919888" cy="3913813"/>
            <a:chOff x="0" y="0"/>
            <a:chExt cx="3919887" cy="3913812"/>
          </a:xfrm>
        </p:grpSpPr>
        <p:pic>
          <p:nvPicPr>
            <p:cNvPr id="178" name="image6.png" descr="image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7498" y="2589456"/>
              <a:ext cx="2783198" cy="1324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919888" cy="2666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7" name="Group"/>
          <p:cNvGrpSpPr/>
          <p:nvPr/>
        </p:nvGrpSpPr>
        <p:grpSpPr>
          <a:xfrm>
            <a:off x="6895110" y="1981586"/>
            <a:ext cx="3942379" cy="4115597"/>
            <a:chOff x="0" y="0"/>
            <a:chExt cx="3942378" cy="4115595"/>
          </a:xfrm>
        </p:grpSpPr>
        <p:sp>
          <p:nvSpPr>
            <p:cNvPr id="181" name="Logo color"/>
            <p:cNvSpPr/>
            <p:nvPr/>
          </p:nvSpPr>
          <p:spPr>
            <a:xfrm>
              <a:off x="13620" y="2459473"/>
              <a:ext cx="635596" cy="927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66559" tIns="66559" rIns="66559" bIns="66559" numCol="1" anchor="t">
              <a:noAutofit/>
            </a:bodyPr>
            <a:lstStyle/>
            <a:p>
              <a:pPr algn="l" defTabSz="1300480">
                <a:spcBef>
                  <a:spcPts val="1300"/>
                </a:spcBef>
                <a:defRPr b="0" sz="22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82" name="logoill.pdf" descr="logoill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43315" y="2496463"/>
              <a:ext cx="892402" cy="853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mcstas-logo.pdf" descr="mcstas-logo.pd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942379" cy="2316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SI-Logo_trans.png" descr="PSI-Logo_trans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468507" y="2722387"/>
              <a:ext cx="1110795" cy="406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ku-logo.pdf" descr="ku-logo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11662" y="2451278"/>
              <a:ext cx="697325" cy="947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ESS_Logo_Frugal_Blue_cmyk.png" descr="ESS_Logo_Frugal_Blue_cmyk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167429" y="3299238"/>
              <a:ext cx="1517150" cy="8163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0" name="GPU.pdf" descr="GPU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5691" y="2363108"/>
            <a:ext cx="8677058" cy="650779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1st prototype, “null”-instrument with only one component.  Based on NVIDIA compiler technology,…"/>
          <p:cNvSpPr txBox="1"/>
          <p:nvPr/>
        </p:nvSpPr>
        <p:spPr>
          <a:xfrm>
            <a:off x="314296" y="3104895"/>
            <a:ext cx="3281822" cy="2974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1st prototype, “null”-instrument with only one component.</a:t>
            </a:r>
            <a:br/>
            <a:br/>
            <a:r>
              <a:t>Based on NVIDIA</a:t>
            </a:r>
            <a:br/>
            <a:r>
              <a:t>compiler technology,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PGCC and OpenACC 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pragmas</a:t>
            </a:r>
          </a:p>
        </p:txBody>
      </p:sp>
      <p:sp>
        <p:nvSpPr>
          <p:cNvPr id="192" name="McStas + McXtrace heading for the GPU…  March 2018"/>
          <p:cNvSpPr txBox="1"/>
          <p:nvPr>
            <p:ph type="title"/>
          </p:nvPr>
        </p:nvSpPr>
        <p:spPr>
          <a:xfrm>
            <a:off x="2236909" y="-24628"/>
            <a:ext cx="9171018" cy="699797"/>
          </a:xfrm>
          <a:prstGeom prst="rect">
            <a:avLst/>
          </a:prstGeom>
        </p:spPr>
        <p:txBody>
          <a:bodyPr/>
          <a:lstStyle>
            <a:lvl1pPr defTabSz="767173">
              <a:defRPr spc="-1" sz="2859"/>
            </a:lvl1pPr>
          </a:lstStyle>
          <a:p>
            <a:pPr/>
            <a:r>
              <a:t>McStas + McXtrace heading for the GPU…  March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McStas + McXtrace heading for the GPU…  October 2019"/>
          <p:cNvSpPr txBox="1"/>
          <p:nvPr>
            <p:ph type="title"/>
          </p:nvPr>
        </p:nvSpPr>
        <p:spPr>
          <a:xfrm>
            <a:off x="2236909" y="-24628"/>
            <a:ext cx="9171018" cy="699797"/>
          </a:xfrm>
          <a:prstGeom prst="rect">
            <a:avLst/>
          </a:prstGeom>
        </p:spPr>
        <p:txBody>
          <a:bodyPr/>
          <a:lstStyle>
            <a:lvl1pPr defTabSz="778976">
              <a:defRPr spc="-1" sz="2772"/>
            </a:lvl1pPr>
          </a:lstStyle>
          <a:p>
            <a:pPr/>
            <a:r>
              <a:t>McStas + McXtrace heading for the GPU…  October 2019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Rewritten code-generation with automated additions of OpenACC pragmas.…"/>
          <p:cNvSpPr txBox="1"/>
          <p:nvPr/>
        </p:nvSpPr>
        <p:spPr>
          <a:xfrm>
            <a:off x="314296" y="3104895"/>
            <a:ext cx="3281822" cy="3686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Rewritten code-generation with automated additions of OpenACC pragmas.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Quite transparent wrt. CPU vs. GPU </a:t>
            </a:r>
            <a:br/>
            <a:br/>
            <a:r>
              <a:t>First simulations with meaningful output</a:t>
            </a:r>
          </a:p>
        </p:txBody>
      </p:sp>
      <p:pic>
        <p:nvPicPr>
          <p:cNvPr id="197" name="Screenshot 2019-10-09 at 15.05.54.png" descr="Screenshot 2019-10-09 at 15.05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1331" y="2087018"/>
            <a:ext cx="8204797" cy="3624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shot 2019-10-18 at 14.13.01.png" descr="Screenshot 2019-10-18 at 14.13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6751" y="6029571"/>
            <a:ext cx="4704651" cy="380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G_9263.jpeg" descr="IMG_926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3378" y="6211753"/>
            <a:ext cx="4586112" cy="3439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9 instruments fully…"/>
          <p:cNvSpPr txBox="1"/>
          <p:nvPr/>
        </p:nvSpPr>
        <p:spPr>
          <a:xfrm>
            <a:off x="314296" y="3104895"/>
            <a:ext cx="3281822" cy="1908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9 instruments fully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ported, also realistic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ones like PSI_DMC</a:t>
            </a:r>
            <a:br/>
            <a:br/>
          </a:p>
        </p:txBody>
      </p:sp>
      <p:pic>
        <p:nvPicPr>
          <p:cNvPr id="203" name="Screenshot 2019-11-18 at 10.28.14.png" descr="Screenshot 2019-11-18 at 10.28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0764" y="1783604"/>
            <a:ext cx="5745577" cy="3653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shot 2019-11-18 at 10.27.27.png" descr="Screenshot 2019-11-18 at 10.27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0764" y="5394694"/>
            <a:ext cx="5745577" cy="365371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10-core MPI run, 1e7 in 2 secs"/>
          <p:cNvSpPr txBox="1"/>
          <p:nvPr/>
        </p:nvSpPr>
        <p:spPr>
          <a:xfrm>
            <a:off x="4327883" y="2469105"/>
            <a:ext cx="2391690" cy="841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10-core MPI run,</a:t>
            </a:r>
            <a:br/>
            <a:r>
              <a:rPr b="1"/>
              <a:t>1e7</a:t>
            </a:r>
            <a:r>
              <a:t> in 2 secs</a:t>
            </a:r>
          </a:p>
        </p:txBody>
      </p:sp>
      <p:sp>
        <p:nvSpPr>
          <p:cNvPr id="206" name="Tesla V100 run, 1e9 in 22 secs"/>
          <p:cNvSpPr txBox="1"/>
          <p:nvPr/>
        </p:nvSpPr>
        <p:spPr>
          <a:xfrm>
            <a:off x="4327883" y="5698631"/>
            <a:ext cx="2227087" cy="841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Tesla V100 run,</a:t>
            </a:r>
            <a:br/>
            <a:r>
              <a:rPr b="1"/>
              <a:t>1e9</a:t>
            </a:r>
            <a:r>
              <a:t> in 22 secs</a:t>
            </a:r>
          </a:p>
        </p:txBody>
      </p:sp>
      <p:sp>
        <p:nvSpPr>
          <p:cNvPr id="207" name="~ 2 orders of magnitude wrt. a…"/>
          <p:cNvSpPr txBox="1"/>
          <p:nvPr/>
        </p:nvSpPr>
        <p:spPr>
          <a:xfrm>
            <a:off x="314296" y="6897962"/>
            <a:ext cx="3757988" cy="119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~ 2 orders of magnitude wrt. a</a:t>
            </a:r>
          </a:p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single, modern CPU core</a:t>
            </a:r>
          </a:p>
        </p:txBody>
      </p:sp>
      <p:pic>
        <p:nvPicPr>
          <p:cNvPr id="208" name="e7287943adec596e852b2c05702ebfd0-200-153.png" descr="e7287943adec596e852b2c05702ebfd0-200-1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04179" y="3323830"/>
            <a:ext cx="1994389" cy="1525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61S5ttfWftL._SL1250_.jpg" descr="61S5ttfWftL._SL1250_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92494" y="6671803"/>
            <a:ext cx="2658060" cy="140345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McStas + McXtrace heading for the GPU…  Now"/>
          <p:cNvSpPr txBox="1"/>
          <p:nvPr>
            <p:ph type="title"/>
          </p:nvPr>
        </p:nvSpPr>
        <p:spPr>
          <a:xfrm>
            <a:off x="2236909" y="-24628"/>
            <a:ext cx="9171018" cy="699797"/>
          </a:xfrm>
          <a:prstGeom prst="rect">
            <a:avLst/>
          </a:prstGeom>
        </p:spPr>
        <p:txBody>
          <a:bodyPr/>
          <a:lstStyle>
            <a:lvl1pPr defTabSz="885200">
              <a:defRPr spc="-1" sz="3300"/>
            </a:lvl1pPr>
          </a:lstStyle>
          <a:p>
            <a:pPr/>
            <a:r>
              <a:t>McStas + McXtrace heading for the GPU…  Now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3" name="Screenshot 2019-11-18 at 10.37.05.png" descr="Screenshot 2019-11-18 at 10.37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524" y="-1"/>
            <a:ext cx="1083375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CPU"/>
          <p:cNvSpPr txBox="1"/>
          <p:nvPr/>
        </p:nvSpPr>
        <p:spPr>
          <a:xfrm>
            <a:off x="7496981" y="2259583"/>
            <a:ext cx="692669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CPU</a:t>
            </a:r>
          </a:p>
        </p:txBody>
      </p:sp>
      <p:sp>
        <p:nvSpPr>
          <p:cNvPr id="215" name="Line"/>
          <p:cNvSpPr/>
          <p:nvPr/>
        </p:nvSpPr>
        <p:spPr>
          <a:xfrm flipV="1">
            <a:off x="7571683" y="3019933"/>
            <a:ext cx="903182" cy="903182"/>
          </a:xfrm>
          <a:prstGeom prst="line">
            <a:avLst/>
          </a:prstGeom>
          <a:ln w="12700">
            <a:solidFill>
              <a:srgbClr val="4F81BD"/>
            </a:solidFill>
            <a:prstDash val="sysDot"/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16" name="Line"/>
          <p:cNvSpPr/>
          <p:nvPr/>
        </p:nvSpPr>
        <p:spPr>
          <a:xfrm>
            <a:off x="7925704" y="2707886"/>
            <a:ext cx="348276" cy="348276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17" name="MPI"/>
          <p:cNvSpPr txBox="1"/>
          <p:nvPr/>
        </p:nvSpPr>
        <p:spPr>
          <a:xfrm>
            <a:off x="9035882" y="2620960"/>
            <a:ext cx="613790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MPI</a:t>
            </a:r>
          </a:p>
        </p:txBody>
      </p:sp>
      <p:sp>
        <p:nvSpPr>
          <p:cNvPr id="218" name="Line"/>
          <p:cNvSpPr/>
          <p:nvPr/>
        </p:nvSpPr>
        <p:spPr>
          <a:xfrm flipH="1">
            <a:off x="8483896" y="3126933"/>
            <a:ext cx="701952" cy="70195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19" name="V100 (datacenter)"/>
          <p:cNvSpPr txBox="1"/>
          <p:nvPr/>
        </p:nvSpPr>
        <p:spPr>
          <a:xfrm>
            <a:off x="10213539" y="4477756"/>
            <a:ext cx="2617165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V100 (datacenter)</a:t>
            </a:r>
          </a:p>
        </p:txBody>
      </p:sp>
      <p:sp>
        <p:nvSpPr>
          <p:cNvPr id="220" name="Line"/>
          <p:cNvSpPr/>
          <p:nvPr/>
        </p:nvSpPr>
        <p:spPr>
          <a:xfrm flipH="1" flipV="1">
            <a:off x="10008347" y="4052856"/>
            <a:ext cx="496583" cy="49658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21" name="Geforce GTX 1080 (desktop)"/>
          <p:cNvSpPr txBox="1"/>
          <p:nvPr/>
        </p:nvSpPr>
        <p:spPr>
          <a:xfrm>
            <a:off x="7975114" y="6908858"/>
            <a:ext cx="3985789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Geforce GTX 1080 (desktop)</a:t>
            </a:r>
          </a:p>
        </p:txBody>
      </p:sp>
      <p:sp>
        <p:nvSpPr>
          <p:cNvPr id="222" name="Line"/>
          <p:cNvSpPr/>
          <p:nvPr/>
        </p:nvSpPr>
        <p:spPr>
          <a:xfrm flipH="1" flipV="1">
            <a:off x="8108201" y="5061286"/>
            <a:ext cx="483940" cy="179316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23" name="Quadro T2000 (laptop)"/>
          <p:cNvSpPr txBox="1"/>
          <p:nvPr/>
        </p:nvSpPr>
        <p:spPr>
          <a:xfrm>
            <a:off x="8949183" y="5583165"/>
            <a:ext cx="3219622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Quadro T2000 (laptop)</a:t>
            </a:r>
          </a:p>
        </p:txBody>
      </p:sp>
      <p:sp>
        <p:nvSpPr>
          <p:cNvPr id="224" name="Line"/>
          <p:cNvSpPr/>
          <p:nvPr/>
        </p:nvSpPr>
        <p:spPr>
          <a:xfrm flipH="1" flipV="1">
            <a:off x="8505571" y="4298467"/>
            <a:ext cx="1040538" cy="143106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b="0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7" name="Screenshot 2019-11-18 at 10.37.08.png" descr="Screenshot 2019-11-18 at 10.37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524" y="-1"/>
            <a:ext cx="1083375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irst step: McStas 3.0  - next generation code generator"/>
          <p:cNvSpPr txBox="1"/>
          <p:nvPr>
            <p:ph type="title"/>
          </p:nvPr>
        </p:nvSpPr>
        <p:spPr>
          <a:xfrm>
            <a:off x="3626721" y="231019"/>
            <a:ext cx="9238140" cy="699797"/>
          </a:xfrm>
          <a:prstGeom prst="rect">
            <a:avLst/>
          </a:prstGeom>
        </p:spPr>
        <p:txBody>
          <a:bodyPr/>
          <a:lstStyle/>
          <a:p>
            <a:pPr defTabSz="814384">
              <a:defRPr spc="0" sz="2346"/>
            </a:pPr>
            <a:r>
              <a:t>First step: McStas 3.0 </a:t>
            </a:r>
            <a:br/>
            <a:r>
              <a:t>- next generation code generator 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7" name="Group"/>
          <p:cNvGrpSpPr/>
          <p:nvPr/>
        </p:nvGrpSpPr>
        <p:grpSpPr>
          <a:xfrm>
            <a:off x="9652025" y="1397386"/>
            <a:ext cx="1462065" cy="1526304"/>
            <a:chOff x="0" y="0"/>
            <a:chExt cx="1462064" cy="1526303"/>
          </a:xfrm>
        </p:grpSpPr>
        <p:sp>
          <p:nvSpPr>
            <p:cNvPr id="231" name="Logo color"/>
            <p:cNvSpPr/>
            <p:nvPr/>
          </p:nvSpPr>
          <p:spPr>
            <a:xfrm>
              <a:off x="5051" y="912116"/>
              <a:ext cx="235716" cy="343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66559" tIns="66559" rIns="66559" bIns="66559" numCol="1" anchor="t">
              <a:noAutofit/>
            </a:bodyPr>
            <a:lstStyle/>
            <a:p>
              <a:pPr algn="l" defTabSz="1300480">
                <a:spcBef>
                  <a:spcPts val="1300"/>
                </a:spcBef>
                <a:defRPr b="0" sz="22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2" name="logoill.pdf" descr="logoill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0295" y="925834"/>
              <a:ext cx="330956" cy="3163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462065" cy="859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44608" y="1009620"/>
              <a:ext cx="411948" cy="150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3925" y="909077"/>
              <a:ext cx="258610" cy="351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ESS_Logo_Frugal_Blue_cmyk.png" descr="ESS_Logo_Frugal_Blue_cmy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32951" y="1223550"/>
              <a:ext cx="562648" cy="302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1" name="Group"/>
          <p:cNvGrpSpPr/>
          <p:nvPr/>
        </p:nvGrpSpPr>
        <p:grpSpPr>
          <a:xfrm>
            <a:off x="6571093" y="8544121"/>
            <a:ext cx="4802263" cy="748720"/>
            <a:chOff x="0" y="0"/>
            <a:chExt cx="4802261" cy="748719"/>
          </a:xfrm>
        </p:grpSpPr>
        <p:pic>
          <p:nvPicPr>
            <p:cNvPr id="23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144382" cy="6668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Unknown.png" descr="Unknown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390715" y="81914"/>
              <a:ext cx="1411547" cy="666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" name="Arrow"/>
            <p:cNvSpPr/>
            <p:nvPr/>
          </p:nvSpPr>
          <p:spPr>
            <a:xfrm>
              <a:off x="2434145" y="303092"/>
              <a:ext cx="757733" cy="224450"/>
            </a:xfrm>
            <a:prstGeom prst="rightArrow">
              <a:avLst>
                <a:gd name="adj1" fmla="val 32000"/>
                <a:gd name="adj2" fmla="val 216062"/>
              </a:avLst>
            </a:prstGeom>
            <a:solidFill>
              <a:srgbClr val="FFFFFF"/>
            </a:solidFill>
            <a:ln w="25400" cap="flat">
              <a:solidFill>
                <a:srgbClr val="FFAB4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1300480"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42" name="GPU port instrument statistics:…"/>
          <p:cNvSpPr txBox="1"/>
          <p:nvPr/>
        </p:nvSpPr>
        <p:spPr>
          <a:xfrm>
            <a:off x="69068" y="-38101"/>
            <a:ext cx="5449169" cy="955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GPU port instrument statistics: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- 21 out of 142 enabled</a:t>
            </a:r>
            <a:r>
              <a:t> (184 total) in mcstas-3.0 branch - these work: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PSI_DMC_simple.out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template.out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PSI_source.out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micro.out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h8_test_legacy.out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Samples_vanadium.out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Samples_Incoherent_off.out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ISIS_TS2_Brilliance.out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BNL_H8_simple.out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linup-1.out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template_simple.out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FZJ_KWS2_Lens.out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linup-3.out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Tomography.out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nano.out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Vout_test.out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templateLaue.out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ISIS_TS1_Brilliance.out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mini.out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linup-2.out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	 HZB_FLEX.out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GPU port component statistics: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2 Al_window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45 Arm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Beamstop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Bender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2 Brilliance_monitor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6 Collimator_linear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Divergence_monitor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7 E_monitor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9 Guide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Guide_channeled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2 Guide_curved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8 Guide_simple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Guide_tapering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Hdiv_monitor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2 ISIS_moderator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2 Incoherent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3 L_monitor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Lens_simple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4 Monitor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3 Monitor_nD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Monochromator_2foc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Monochromator_curved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28 Monochromator_flat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33 PSD_monitor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2 PSD_monitor_4PI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3 PSDlin_monitor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PowderN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12 Progress_bar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Selector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Single_crystal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46 Slit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2 Source_Maxwell_3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Source_div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2 Source_gen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11 Source_simple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3 V_sample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t>      1 V_selector</a:t>
            </a:r>
          </a:p>
          <a:p>
            <a:pPr algn="l" defTabSz="457200">
              <a:defRPr b="0" sz="100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- i.e. 37 out of 207</a:t>
            </a:r>
            <a:r>
              <a:t> total in mcstas-3.0 branch</a:t>
            </a:r>
          </a:p>
        </p:txBody>
      </p:sp>
      <p:sp>
        <p:nvSpPr>
          <p:cNvPr id="243" name="Limited-functionality “beta” release to be made public soon (jan-feb) after 2.6 (december)…"/>
          <p:cNvSpPr txBox="1"/>
          <p:nvPr>
            <p:ph type="body" idx="1"/>
          </p:nvPr>
        </p:nvSpPr>
        <p:spPr>
          <a:xfrm>
            <a:off x="3021525" y="2905699"/>
            <a:ext cx="9479981" cy="5659245"/>
          </a:xfrm>
          <a:prstGeom prst="rect">
            <a:avLst/>
          </a:prstGeom>
        </p:spPr>
        <p:txBody>
          <a:bodyPr/>
          <a:lstStyle/>
          <a:p>
            <a:pPr marL="172716" indent="-172716" defTabSz="743568">
              <a:spcBef>
                <a:spcPts val="1100"/>
              </a:spcBef>
              <a:buClrTx/>
              <a:buChar char="•"/>
              <a:defRPr spc="0" sz="1827"/>
            </a:pPr>
            <a:r>
              <a:t>Limited-functionality “beta” release to be made public soon (jan-feb) after</a:t>
            </a:r>
            <a:r>
              <a:rPr b="1"/>
              <a:t> 2.6 (december)</a:t>
            </a:r>
            <a:endParaRPr b="1"/>
          </a:p>
          <a:p>
            <a:pPr lvl="1" marL="308796" indent="-172716" defTabSz="743568">
              <a:spcBef>
                <a:spcPts val="1100"/>
              </a:spcBef>
              <a:buClrTx/>
              <a:buFontTx/>
              <a:buChar char="•"/>
              <a:defRPr spc="0" sz="1827"/>
            </a:pPr>
            <a:r>
              <a:t>Expect bugs!</a:t>
            </a:r>
          </a:p>
          <a:p>
            <a:pPr lvl="1" marL="308796" indent="-172716" defTabSz="743568">
              <a:spcBef>
                <a:spcPts val="1100"/>
              </a:spcBef>
              <a:buClrTx/>
              <a:buFontTx/>
              <a:buChar char="•"/>
              <a:defRPr spc="0" sz="1827"/>
            </a:pPr>
            <a:r>
              <a:t>Only a subset of components / instruments</a:t>
            </a:r>
          </a:p>
          <a:p>
            <a:pPr lvl="1" marL="308796" indent="-172716" defTabSz="743568">
              <a:spcBef>
                <a:spcPts val="1100"/>
              </a:spcBef>
              <a:buClrTx/>
              <a:buFontTx/>
              <a:buChar char="•"/>
              <a:defRPr spc="0" sz="1827"/>
            </a:pPr>
            <a:r>
              <a:t>Event interchange with 2.6 possible via MCPL</a:t>
            </a:r>
          </a:p>
          <a:p>
            <a:pPr lvl="1" marL="308796" indent="-172716" defTabSz="743568">
              <a:spcBef>
                <a:spcPts val="1100"/>
              </a:spcBef>
              <a:buClrTx/>
              <a:buFontTx/>
              <a:buChar char="•"/>
              <a:defRPr spc="0" sz="1827"/>
            </a:pPr>
          </a:p>
          <a:p>
            <a:pPr marL="172716" indent="-172716" defTabSz="743568">
              <a:spcBef>
                <a:spcPts val="1100"/>
              </a:spcBef>
              <a:buClrTx/>
              <a:buChar char="•"/>
              <a:defRPr spc="0" sz="1827"/>
            </a:pPr>
            <a:r>
              <a:t>Main purpose: </a:t>
            </a:r>
            <a:r>
              <a:rPr b="1"/>
              <a:t>get this working in ‘the wild’</a:t>
            </a:r>
            <a:endParaRPr b="1"/>
          </a:p>
          <a:p>
            <a:pPr lvl="1" marL="308796" indent="-172716" defTabSz="743568">
              <a:spcBef>
                <a:spcPts val="1100"/>
              </a:spcBef>
              <a:buClrTx/>
              <a:buFontTx/>
              <a:buChar char="•"/>
              <a:defRPr spc="0" sz="1827"/>
            </a:pPr>
            <a:r>
              <a:t>Your instruments will likely </a:t>
            </a:r>
            <a:r>
              <a:rPr b="1"/>
              <a:t>require (limited) rewriting</a:t>
            </a:r>
            <a:endParaRPr b="1"/>
          </a:p>
          <a:p>
            <a:pPr lvl="2" marL="435804" indent="-172716" defTabSz="743568">
              <a:spcBef>
                <a:spcPts val="1100"/>
              </a:spcBef>
              <a:buClrTx/>
              <a:buFontTx/>
              <a:buChar char="•"/>
              <a:defRPr spc="0" sz="1827"/>
            </a:pPr>
            <a:r>
              <a:t>E.g. the declare section </a:t>
            </a:r>
            <a:r>
              <a:rPr b="1"/>
              <a:t>cannot include assignments</a:t>
            </a:r>
            <a:endParaRPr b="1"/>
          </a:p>
          <a:p>
            <a:pPr lvl="1" marL="308796" indent="-172716" defTabSz="743568">
              <a:spcBef>
                <a:spcPts val="1100"/>
              </a:spcBef>
              <a:buClrTx/>
              <a:buFontTx/>
              <a:buChar char="•"/>
              <a:defRPr spc="0" sz="1827"/>
            </a:pPr>
            <a:r>
              <a:t>Your own components will </a:t>
            </a:r>
            <a:r>
              <a:rPr b="1"/>
              <a:t>likely require rewriting</a:t>
            </a:r>
            <a:endParaRPr b="1"/>
          </a:p>
          <a:p>
            <a:pPr lvl="2" marL="435804" indent="-172716" defTabSz="743568">
              <a:spcBef>
                <a:spcPts val="1100"/>
              </a:spcBef>
              <a:buClrTx/>
              <a:buFontTx/>
              <a:buChar char="•"/>
              <a:defRPr spc="0" sz="1827"/>
            </a:pPr>
            <a:r>
              <a:t>E.g. the declare section </a:t>
            </a:r>
            <a:r>
              <a:rPr b="1"/>
              <a:t>cannot include assignments</a:t>
            </a:r>
            <a:endParaRPr b="1"/>
          </a:p>
          <a:p>
            <a:pPr lvl="2" marL="435804" indent="-172716" defTabSz="743568">
              <a:spcBef>
                <a:spcPts val="1100"/>
              </a:spcBef>
              <a:buClrTx/>
              <a:buFontTx/>
              <a:buChar char="•"/>
              <a:defRPr spc="0" sz="1827"/>
            </a:pPr>
            <a:r>
              <a:t>Arrays must be declared/initialized using a new set of functions </a:t>
            </a:r>
            <a:br/>
            <a:r>
              <a:t>(i.e. not double PSD_I[nx][ny] with definition parms)</a:t>
            </a:r>
          </a:p>
          <a:p>
            <a:pPr lvl="2" marL="435804" indent="-172716" defTabSz="743568">
              <a:spcBef>
                <a:spcPts val="1100"/>
              </a:spcBef>
              <a:buClrTx/>
              <a:buFontTx/>
              <a:buChar char="•"/>
              <a:defRPr spc="0" sz="1827"/>
            </a:pPr>
          </a:p>
          <a:p>
            <a:pPr marL="172716" indent="-172716" defTabSz="743568">
              <a:spcBef>
                <a:spcPts val="1100"/>
              </a:spcBef>
              <a:buClrTx/>
              <a:buChar char="•"/>
              <a:defRPr spc="0" sz="1827"/>
            </a:pPr>
            <a:r>
              <a:t>Hence some backward compatibility is lost and we need </a:t>
            </a:r>
            <a:r>
              <a:rPr b="1"/>
              <a:t>to increment major release #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